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0" r:id="rId5"/>
    <p:sldId id="259" r:id="rId6"/>
    <p:sldId id="257" r:id="rId7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5A484DF9-F184-4F78-9F56-F0350BD4704A}">
          <p14:sldIdLst>
            <p14:sldId id="260"/>
            <p14:sldId id="259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A48"/>
    <a:srgbClr val="00A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AA4823-1E73-41FD-BB42-AD76231B335E}" v="5" dt="2023-06-22T15:45:43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58"/>
  </p:normalViewPr>
  <p:slideViewPr>
    <p:cSldViewPr snapToGrid="0">
      <p:cViewPr varScale="1">
        <p:scale>
          <a:sx n="93" d="100"/>
          <a:sy n="93" d="100"/>
        </p:scale>
        <p:origin x="131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oster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fhdoprod-my.sharepoint.com/personal/zaur_gurbanli001_stud_fh-dortmund_de/Documents/Poster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fhdoprod-my.sharepoint.com/personal/zaur_gurbanli001_stud_fh-dortmund_de/Documents/Poster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900"/>
              <a:t>Accuracy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'[Poster data.xlsx]Sheet2'!$B$1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rgbClr val="01ABE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114F-4349-A32E-BBA41D2D3C97}"/>
              </c:ext>
            </c:extLst>
          </c:dPt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114F-4349-A32E-BBA41D2D3C97}"/>
              </c:ext>
            </c:extLst>
          </c:dPt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114F-4349-A32E-BBA41D2D3C97}"/>
              </c:ext>
            </c:extLst>
          </c:dPt>
          <c:dPt>
            <c:idx val="4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114F-4349-A32E-BBA41D2D3C97}"/>
              </c:ext>
            </c:extLst>
          </c:dPt>
          <c:dPt>
            <c:idx val="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114F-4349-A32E-BBA41D2D3C9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'[Poster data.xlsx]Sheet2'!$A$2:$A$7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</c:numCache>
            </c:numRef>
          </c:cat>
          <c:val>
            <c:numRef>
              <c:f>'[Poster data.xlsx]Sheet2'!$B$2:$B$7</c:f>
              <c:numCache>
                <c:formatCode>0.00</c:formatCode>
                <c:ptCount val="6"/>
                <c:pt idx="0">
                  <c:v>93.33</c:v>
                </c:pt>
                <c:pt idx="1">
                  <c:v>45</c:v>
                </c:pt>
                <c:pt idx="2">
                  <c:v>98.33</c:v>
                </c:pt>
                <c:pt idx="3">
                  <c:v>67.5</c:v>
                </c:pt>
                <c:pt idx="4">
                  <c:v>91.67</c:v>
                </c:pt>
                <c:pt idx="5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D5-498D-B589-320C6022269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835308200"/>
        <c:axId val="1511452455"/>
      </c:lineChart>
      <c:catAx>
        <c:axId val="1835308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ResNet-18 Training 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11452455"/>
        <c:crosses val="autoZero"/>
        <c:auto val="1"/>
        <c:lblAlgn val="ctr"/>
        <c:lblOffset val="100"/>
        <c:noMultiLvlLbl val="0"/>
      </c:catAx>
      <c:valAx>
        <c:axId val="1511452455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\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835308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900"/>
              <a:t>Epochs vs Average Distance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Images V1</c:v>
          </c:tx>
          <c:spPr>
            <a:ln w="34925" cap="rnd">
              <a:solidFill>
                <a:srgbClr val="01ABE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Sheet1!$A$27:$A$44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20</c:v>
                </c:pt>
                <c:pt idx="16">
                  <c:v>25</c:v>
                </c:pt>
                <c:pt idx="17">
                  <c:v>30</c:v>
                </c:pt>
              </c:numCache>
            </c:numRef>
          </c:cat>
          <c:val>
            <c:numRef>
              <c:f>Sheet1!$C$27:$C$44</c:f>
              <c:numCache>
                <c:formatCode>#,##0.00</c:formatCode>
                <c:ptCount val="18"/>
                <c:pt idx="0">
                  <c:v>24.109867095947202</c:v>
                </c:pt>
                <c:pt idx="1">
                  <c:v>14.254017829895</c:v>
                </c:pt>
                <c:pt idx="2">
                  <c:v>13.429134368896401</c:v>
                </c:pt>
                <c:pt idx="3">
                  <c:v>11.802981376647899</c:v>
                </c:pt>
                <c:pt idx="4">
                  <c:v>10.2135095596313</c:v>
                </c:pt>
                <c:pt idx="5">
                  <c:v>8.0899496078491193</c:v>
                </c:pt>
                <c:pt idx="6">
                  <c:v>14.738286972045801</c:v>
                </c:pt>
                <c:pt idx="7">
                  <c:v>11.225222587585399</c:v>
                </c:pt>
                <c:pt idx="8">
                  <c:v>10.058839797973601</c:v>
                </c:pt>
                <c:pt idx="9">
                  <c:v>9.9186525344848597</c:v>
                </c:pt>
                <c:pt idx="10">
                  <c:v>7.3807821273803702</c:v>
                </c:pt>
                <c:pt idx="11">
                  <c:v>8.3717412948608398</c:v>
                </c:pt>
                <c:pt idx="12">
                  <c:v>9.1659984588622994</c:v>
                </c:pt>
                <c:pt idx="13">
                  <c:v>7.9308881759643501</c:v>
                </c:pt>
                <c:pt idx="14">
                  <c:v>23.088768005371001</c:v>
                </c:pt>
                <c:pt idx="15">
                  <c:v>32.648384094238203</c:v>
                </c:pt>
                <c:pt idx="16">
                  <c:v>11.1400098800659</c:v>
                </c:pt>
                <c:pt idx="17">
                  <c:v>7.7072000503540004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45-3C43-8B57-8CAD8963A825}"/>
            </c:ext>
          </c:extLst>
        </c:ser>
        <c:ser>
          <c:idx val="2"/>
          <c:order val="1"/>
          <c:tx>
            <c:v>Images V2</c:v>
          </c:tx>
          <c:spPr>
            <a:ln w="34925" cap="rnd">
              <a:solidFill>
                <a:srgbClr val="009D3C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Sheet1!$A$27:$A$44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20</c:v>
                </c:pt>
                <c:pt idx="16">
                  <c:v>25</c:v>
                </c:pt>
                <c:pt idx="17">
                  <c:v>30</c:v>
                </c:pt>
              </c:numCache>
            </c:numRef>
          </c:cat>
          <c:val>
            <c:numRef>
              <c:f>Sheet1!$E$27:$E$44</c:f>
              <c:numCache>
                <c:formatCode>0.00</c:formatCode>
                <c:ptCount val="18"/>
                <c:pt idx="0">
                  <c:v>22.424665451049801</c:v>
                </c:pt>
                <c:pt idx="1">
                  <c:v>28.954269409179599</c:v>
                </c:pt>
                <c:pt idx="2">
                  <c:v>25.4890441894531</c:v>
                </c:pt>
                <c:pt idx="3">
                  <c:v>17.257526397705</c:v>
                </c:pt>
                <c:pt idx="4">
                  <c:v>12.1327095031738</c:v>
                </c:pt>
                <c:pt idx="5">
                  <c:v>14.3042707443237</c:v>
                </c:pt>
                <c:pt idx="6">
                  <c:v>13.8523511886596</c:v>
                </c:pt>
                <c:pt idx="7">
                  <c:v>11.8636837005615</c:v>
                </c:pt>
                <c:pt idx="8">
                  <c:v>11.058820724487299</c:v>
                </c:pt>
                <c:pt idx="9">
                  <c:v>10.5848579406738</c:v>
                </c:pt>
                <c:pt idx="10">
                  <c:v>12.519300460815399</c:v>
                </c:pt>
                <c:pt idx="11">
                  <c:v>9.5919008255004794</c:v>
                </c:pt>
                <c:pt idx="12">
                  <c:v>10.140063285827599</c:v>
                </c:pt>
                <c:pt idx="13">
                  <c:v>10.2645196914672</c:v>
                </c:pt>
                <c:pt idx="14">
                  <c:v>10.0797309875488</c:v>
                </c:pt>
                <c:pt idx="15">
                  <c:v>8.9149389266967702</c:v>
                </c:pt>
                <c:pt idx="16">
                  <c:v>10.112285614013601</c:v>
                </c:pt>
                <c:pt idx="17">
                  <c:v>9.5654811859130806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45-3C43-8B57-8CAD8963A8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3048048"/>
        <c:axId val="944417104"/>
      </c:lineChart>
      <c:catAx>
        <c:axId val="89304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44417104"/>
        <c:crosses val="autoZero"/>
        <c:auto val="1"/>
        <c:lblAlgn val="ctr"/>
        <c:lblOffset val="100"/>
        <c:noMultiLvlLbl val="0"/>
      </c:catAx>
      <c:valAx>
        <c:axId val="944417104"/>
        <c:scaling>
          <c:orientation val="minMax"/>
          <c:max val="3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89304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900"/>
              <a:t>Epochs vs Loss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Images V1</c:v>
          </c:tx>
          <c:spPr>
            <a:ln w="34925" cap="rnd">
              <a:solidFill>
                <a:srgbClr val="01ABE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Sheet1!$A$28:$A$44</c:f>
              <c:numCache>
                <c:formatCode>General</c:formatCode>
                <c:ptCount val="1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20</c:v>
                </c:pt>
                <c:pt idx="15">
                  <c:v>25</c:v>
                </c:pt>
                <c:pt idx="16">
                  <c:v>30</c:v>
                </c:pt>
              </c:numCache>
            </c:numRef>
          </c:cat>
          <c:val>
            <c:numRef>
              <c:f>Sheet1!$B$28:$B$44</c:f>
              <c:numCache>
                <c:formatCode>0.00000</c:formatCode>
                <c:ptCount val="17"/>
                <c:pt idx="0">
                  <c:v>1.3206976480487299E-3</c:v>
                </c:pt>
                <c:pt idx="1">
                  <c:v>9.9635852951374809E-4</c:v>
                </c:pt>
                <c:pt idx="2">
                  <c:v>6.6190727820008297E-4</c:v>
                </c:pt>
                <c:pt idx="3">
                  <c:v>7.2614022592851603E-4</c:v>
                </c:pt>
                <c:pt idx="4">
                  <c:v>4.8443163941022698E-4</c:v>
                </c:pt>
                <c:pt idx="5">
                  <c:v>4.1033873147817903E-4</c:v>
                </c:pt>
                <c:pt idx="6">
                  <c:v>5.0378963271866504E-4</c:v>
                </c:pt>
                <c:pt idx="7">
                  <c:v>3.71507206921231E-4</c:v>
                </c:pt>
                <c:pt idx="8">
                  <c:v>3.4178514426502299E-4</c:v>
                </c:pt>
                <c:pt idx="9">
                  <c:v>3.92830458479532E-4</c:v>
                </c:pt>
                <c:pt idx="10">
                  <c:v>3.6502921509410703E-4</c:v>
                </c:pt>
                <c:pt idx="11">
                  <c:v>3.0208039651581902E-4</c:v>
                </c:pt>
                <c:pt idx="12">
                  <c:v>2.5535047650775399E-4</c:v>
                </c:pt>
                <c:pt idx="13">
                  <c:v>3.29036043815256E-4</c:v>
                </c:pt>
                <c:pt idx="14">
                  <c:v>8.5857948836858705E-4</c:v>
                </c:pt>
                <c:pt idx="15">
                  <c:v>4.0945354838780299E-4</c:v>
                </c:pt>
                <c:pt idx="16">
                  <c:v>2.04863453501733E-4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13-0348-9E8E-29F1627234E0}"/>
            </c:ext>
          </c:extLst>
        </c:ser>
        <c:ser>
          <c:idx val="2"/>
          <c:order val="1"/>
          <c:tx>
            <c:v>Images V2</c:v>
          </c:tx>
          <c:spPr>
            <a:ln w="34925" cap="rnd">
              <a:solidFill>
                <a:srgbClr val="009D3C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Sheet1!$A$28:$A$44</c:f>
              <c:numCache>
                <c:formatCode>General</c:formatCode>
                <c:ptCount val="17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20</c:v>
                </c:pt>
                <c:pt idx="15">
                  <c:v>25</c:v>
                </c:pt>
                <c:pt idx="16">
                  <c:v>30</c:v>
                </c:pt>
              </c:numCache>
            </c:numRef>
          </c:cat>
          <c:val>
            <c:numRef>
              <c:f>Sheet1!$D$28:$D$44</c:f>
              <c:numCache>
                <c:formatCode>0.00000</c:formatCode>
                <c:ptCount val="17"/>
                <c:pt idx="0">
                  <c:v>1.89706635906113E-3</c:v>
                </c:pt>
                <c:pt idx="1">
                  <c:v>1.7413520341584201E-3</c:v>
                </c:pt>
                <c:pt idx="2">
                  <c:v>1.36587345078787E-3</c:v>
                </c:pt>
                <c:pt idx="3">
                  <c:v>9.3300689625203396E-4</c:v>
                </c:pt>
                <c:pt idx="4">
                  <c:v>1.04275010070506E-3</c:v>
                </c:pt>
                <c:pt idx="5">
                  <c:v>9.0780454137220196E-4</c:v>
                </c:pt>
                <c:pt idx="6">
                  <c:v>6.6338069734876801E-4</c:v>
                </c:pt>
                <c:pt idx="7">
                  <c:v>6.7444897094080596E-4</c:v>
                </c:pt>
                <c:pt idx="8">
                  <c:v>6.0202054946972101E-4</c:v>
                </c:pt>
                <c:pt idx="9">
                  <c:v>5.9069045729871902E-4</c:v>
                </c:pt>
                <c:pt idx="10">
                  <c:v>5.7824563546733697E-4</c:v>
                </c:pt>
                <c:pt idx="11">
                  <c:v>6.43473652035823E-4</c:v>
                </c:pt>
                <c:pt idx="12">
                  <c:v>5.9612297413036701E-4</c:v>
                </c:pt>
                <c:pt idx="13">
                  <c:v>5.3528127507277497E-4</c:v>
                </c:pt>
                <c:pt idx="14">
                  <c:v>5.22348134869158E-4</c:v>
                </c:pt>
                <c:pt idx="15">
                  <c:v>4.7139708790012601E-4</c:v>
                </c:pt>
                <c:pt idx="16">
                  <c:v>4.0103937759312903E-4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13-0348-9E8E-29F162723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3048048"/>
        <c:axId val="944417104"/>
      </c:lineChart>
      <c:catAx>
        <c:axId val="89304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944417104"/>
        <c:crosses val="autoZero"/>
        <c:auto val="1"/>
        <c:lblAlgn val="ctr"/>
        <c:lblOffset val="100"/>
        <c:noMultiLvlLbl val="0"/>
      </c:catAx>
      <c:valAx>
        <c:axId val="94441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89304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31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94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977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04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77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73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50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547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71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90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40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E3341-2102-4F17-AC1D-1CFBA686A38E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6329-C720-47B4-AE97-1C39EC3178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50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17/06/relationships/model3d" Target="../media/model3d1.glb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microsoft.com/office/2017/06/relationships/model3d" Target="../media/model3d1.glb"/><Relationship Id="rId4" Type="http://schemas.openxmlformats.org/officeDocument/2006/relationships/image" Target="../media/image12.png"/><Relationship Id="rId9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2D524B4-1861-6AA0-D7AC-F14422B9B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7" y="14316"/>
            <a:ext cx="3173717" cy="90754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9A54814-A15D-4C91-824F-6E06457FFFD6}"/>
              </a:ext>
            </a:extLst>
          </p:cNvPr>
          <p:cNvSpPr txBox="1"/>
          <p:nvPr/>
        </p:nvSpPr>
        <p:spPr>
          <a:xfrm>
            <a:off x="3648521" y="334843"/>
            <a:ext cx="317371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tx2">
                    <a:lumMod val="75000"/>
                  </a:schemeClr>
                </a:solidFill>
                <a:latin typeface="Trebuchet MS" panose="020B0603020202020204" pitchFamily="34" charset="0"/>
              </a:rPr>
              <a:t>CONSENS Method</a:t>
            </a:r>
            <a:br>
              <a:rPr lang="de-DE" sz="2800" b="1" dirty="0">
                <a:solidFill>
                  <a:schemeClr val="tx2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Precision Farming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645D9B-D7DB-E436-9628-D343B27E11C8}"/>
              </a:ext>
            </a:extLst>
          </p:cNvPr>
          <p:cNvCxnSpPr>
            <a:cxnSpLocks/>
          </p:cNvCxnSpPr>
          <p:nvPr/>
        </p:nvCxnSpPr>
        <p:spPr>
          <a:xfrm flipV="1">
            <a:off x="279664" y="1571309"/>
            <a:ext cx="9017810" cy="400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60E6F1C-D3D4-D569-B57A-6F84E06ECA71}"/>
              </a:ext>
            </a:extLst>
          </p:cNvPr>
          <p:cNvCxnSpPr>
            <a:cxnSpLocks/>
          </p:cNvCxnSpPr>
          <p:nvPr/>
        </p:nvCxnSpPr>
        <p:spPr>
          <a:xfrm flipV="1">
            <a:off x="273353" y="12186571"/>
            <a:ext cx="9041873" cy="401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 des Ministeriums für Wirtschaft, Industrie, Klimaschutz und Energie">
            <a:extLst>
              <a:ext uri="{FF2B5EF4-FFF2-40B4-BE49-F238E27FC236}">
                <a16:creationId xmlns:a16="http://schemas.microsoft.com/office/drawing/2014/main" id="{16585AEB-77F2-8E80-863F-C192569D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62" y="12317289"/>
            <a:ext cx="2043491" cy="4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B2EC50F-028C-0EFB-2179-2405812E36E6}"/>
              </a:ext>
            </a:extLst>
          </p:cNvPr>
          <p:cNvGrpSpPr/>
          <p:nvPr/>
        </p:nvGrpSpPr>
        <p:grpSpPr>
          <a:xfrm>
            <a:off x="413125" y="8384841"/>
            <a:ext cx="4264200" cy="3392099"/>
            <a:chOff x="85889" y="1560460"/>
            <a:chExt cx="3791590" cy="32425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CFC7E7-4786-6A22-2FFE-761C6FCDBAFC}"/>
                </a:ext>
              </a:extLst>
            </p:cNvPr>
            <p:cNvSpPr txBox="1"/>
            <p:nvPr/>
          </p:nvSpPr>
          <p:spPr>
            <a:xfrm>
              <a:off x="85889" y="4479423"/>
              <a:ext cx="3731932" cy="323633"/>
            </a:xfrm>
            <a:prstGeom prst="rect">
              <a:avLst/>
            </a:prstGeom>
            <a:solidFill>
              <a:srgbClr val="469A4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L" sz="1600">
                  <a:solidFill>
                    <a:schemeClr val="bg1"/>
                  </a:solidFill>
                </a:rPr>
                <a:t>Environment</a:t>
              </a:r>
              <a:r>
                <a:rPr lang="ru-RU" sz="1600">
                  <a:solidFill>
                    <a:schemeClr val="bg1"/>
                  </a:solidFill>
                </a:rPr>
                <a:t> </a:t>
              </a:r>
              <a:r>
                <a:rPr lang="en-AL" sz="1600">
                  <a:solidFill>
                    <a:schemeClr val="bg1"/>
                  </a:solidFill>
                </a:rPr>
                <a:t>diagram</a:t>
              </a:r>
            </a:p>
          </p:txBody>
        </p:sp>
        <p:pic>
          <p:nvPicPr>
            <p:cNvPr id="13" name="Picture 12" descr="A diagram of a machine learning&#10;&#10;Description automatically generated with low confidence">
              <a:extLst>
                <a:ext uri="{FF2B5EF4-FFF2-40B4-BE49-F238E27FC236}">
                  <a16:creationId xmlns:a16="http://schemas.microsoft.com/office/drawing/2014/main" id="{14F8C4B4-AA71-7DE9-6A83-512A75881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911" y="1560460"/>
              <a:ext cx="3761568" cy="280714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399E03-69CF-546B-401C-9BDEFA8BA5AD}"/>
              </a:ext>
            </a:extLst>
          </p:cNvPr>
          <p:cNvGrpSpPr/>
          <p:nvPr/>
        </p:nvGrpSpPr>
        <p:grpSpPr>
          <a:xfrm>
            <a:off x="5040986" y="5567191"/>
            <a:ext cx="4197106" cy="2601080"/>
            <a:chOff x="3926702" y="3894569"/>
            <a:chExt cx="4197106" cy="2601080"/>
          </a:xfrm>
        </p:grpSpPr>
        <p:pic>
          <p:nvPicPr>
            <p:cNvPr id="18" name="Picture 17" descr="A diagram of a plant&#10;&#10;Description automatically generated with low confidence">
              <a:extLst>
                <a:ext uri="{FF2B5EF4-FFF2-40B4-BE49-F238E27FC236}">
                  <a16:creationId xmlns:a16="http://schemas.microsoft.com/office/drawing/2014/main" id="{B64E15A3-3738-CCBC-EBBD-90C2FA219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7952" y="3894569"/>
              <a:ext cx="3234760" cy="21620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3EE553-3C73-74C1-748C-8C2FC9C9310F}"/>
                </a:ext>
              </a:extLst>
            </p:cNvPr>
            <p:cNvSpPr txBox="1"/>
            <p:nvPr/>
          </p:nvSpPr>
          <p:spPr>
            <a:xfrm>
              <a:off x="3926702" y="6157095"/>
              <a:ext cx="4197106" cy="338554"/>
            </a:xfrm>
            <a:prstGeom prst="rect">
              <a:avLst/>
            </a:prstGeom>
            <a:solidFill>
              <a:srgbClr val="469A48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AL" sz="1600">
                  <a:solidFill>
                    <a:schemeClr val="bg1"/>
                  </a:solidFill>
                </a:rPr>
                <a:t>Behaviour Diagram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E55625-72E5-BB7F-93B8-8F539F973495}"/>
              </a:ext>
            </a:extLst>
          </p:cNvPr>
          <p:cNvGrpSpPr/>
          <p:nvPr/>
        </p:nvGrpSpPr>
        <p:grpSpPr>
          <a:xfrm>
            <a:off x="394751" y="5560600"/>
            <a:ext cx="4217635" cy="2601636"/>
            <a:chOff x="4203699" y="6426747"/>
            <a:chExt cx="4217635" cy="2601636"/>
          </a:xfrm>
        </p:grpSpPr>
        <p:pic>
          <p:nvPicPr>
            <p:cNvPr id="39" name="Picture 38" descr="A diagram of a vehicle driving&#10;&#10;Description automatically generated">
              <a:extLst>
                <a:ext uri="{FF2B5EF4-FFF2-40B4-BE49-F238E27FC236}">
                  <a16:creationId xmlns:a16="http://schemas.microsoft.com/office/drawing/2014/main" id="{1871C0C6-F5C7-ADF1-8468-080872B6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03699" y="6426747"/>
              <a:ext cx="2019017" cy="2133837"/>
            </a:xfrm>
            <a:prstGeom prst="rect">
              <a:avLst/>
            </a:prstGeom>
          </p:spPr>
        </p:pic>
        <p:pic>
          <p:nvPicPr>
            <p:cNvPr id="40" name="Picture 39" descr="A picture containing text, diagram, font, screenshot&#10;&#10;Description automatically generated">
              <a:extLst>
                <a:ext uri="{FF2B5EF4-FFF2-40B4-BE49-F238E27FC236}">
                  <a16:creationId xmlns:a16="http://schemas.microsoft.com/office/drawing/2014/main" id="{105BE3FE-DF01-50E3-E35A-0D120907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9226" y="6457481"/>
              <a:ext cx="2020495" cy="2127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939DE3-1578-0975-D7D2-6D4DFAB4EBBE}"/>
                </a:ext>
              </a:extLst>
            </p:cNvPr>
            <p:cNvSpPr txBox="1"/>
            <p:nvPr/>
          </p:nvSpPr>
          <p:spPr>
            <a:xfrm>
              <a:off x="4327036" y="8689829"/>
              <a:ext cx="4094298" cy="338554"/>
            </a:xfrm>
            <a:prstGeom prst="rect">
              <a:avLst/>
            </a:prstGeom>
            <a:solidFill>
              <a:srgbClr val="469A4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L" sz="1600">
                  <a:solidFill>
                    <a:schemeClr val="bg1"/>
                  </a:solidFill>
                </a:rPr>
                <a:t>Application Scenarios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BE2142-CE44-8A64-1E03-0B2A61F8F99F}"/>
              </a:ext>
            </a:extLst>
          </p:cNvPr>
          <p:cNvCxnSpPr>
            <a:cxnSpLocks/>
          </p:cNvCxnSpPr>
          <p:nvPr/>
        </p:nvCxnSpPr>
        <p:spPr>
          <a:xfrm>
            <a:off x="4817064" y="1571309"/>
            <a:ext cx="23525" cy="10655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7E64E6-ACCC-B344-C20E-C96FE3C31601}"/>
              </a:ext>
            </a:extLst>
          </p:cNvPr>
          <p:cNvGrpSpPr/>
          <p:nvPr/>
        </p:nvGrpSpPr>
        <p:grpSpPr>
          <a:xfrm>
            <a:off x="446889" y="1719262"/>
            <a:ext cx="4170477" cy="3749155"/>
            <a:chOff x="143710" y="2587043"/>
            <a:chExt cx="4170477" cy="374915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298204-1523-4531-9209-F723C132751D}"/>
                </a:ext>
              </a:extLst>
            </p:cNvPr>
            <p:cNvSpPr txBox="1"/>
            <p:nvPr/>
          </p:nvSpPr>
          <p:spPr>
            <a:xfrm>
              <a:off x="143710" y="5997644"/>
              <a:ext cx="4170477" cy="338554"/>
            </a:xfrm>
            <a:prstGeom prst="rect">
              <a:avLst/>
            </a:prstGeom>
            <a:solidFill>
              <a:srgbClr val="469A4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Compact </a:t>
              </a:r>
              <a:r>
                <a:rPr lang="en-AL" sz="1600">
                  <a:solidFill>
                    <a:schemeClr val="bg1"/>
                  </a:solidFill>
                </a:rPr>
                <a:t>List of Requirements</a:t>
              </a:r>
            </a:p>
          </p:txBody>
        </p:sp>
        <p:pic>
          <p:nvPicPr>
            <p:cNvPr id="30" name="Picture 29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26AF1036-5F35-A70A-DBD2-EC15F9AA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10" y="2587043"/>
              <a:ext cx="4170477" cy="3293424"/>
            </a:xfrm>
            <a:prstGeom prst="rect">
              <a:avLst/>
            </a:prstGeom>
          </p:spPr>
        </p:pic>
      </p:grpSp>
      <p:sp>
        <p:nvSpPr>
          <p:cNvPr id="46" name="Textfeld 1">
            <a:extLst>
              <a:ext uri="{FF2B5EF4-FFF2-40B4-BE49-F238E27FC236}">
                <a16:creationId xmlns:a16="http://schemas.microsoft.com/office/drawing/2014/main" id="{34CA1340-53A9-B39E-759C-05891D5EDEF5}"/>
              </a:ext>
            </a:extLst>
          </p:cNvPr>
          <p:cNvSpPr txBox="1"/>
          <p:nvPr/>
        </p:nvSpPr>
        <p:spPr>
          <a:xfrm>
            <a:off x="5293711" y="12241400"/>
            <a:ext cx="1528528" cy="461665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Authors</a:t>
            </a:r>
            <a:r>
              <a:rPr kumimoji="0" lang="de-DE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Furkan Ali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Yurdakul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feld 1">
            <a:extLst>
              <a:ext uri="{FF2B5EF4-FFF2-40B4-BE49-F238E27FC236}">
                <a16:creationId xmlns:a16="http://schemas.microsoft.com/office/drawing/2014/main" id="{8CE6579F-FBAF-8075-A534-C78E18A862BE}"/>
              </a:ext>
            </a:extLst>
          </p:cNvPr>
          <p:cNvSpPr txBox="1"/>
          <p:nvPr/>
        </p:nvSpPr>
        <p:spPr>
          <a:xfrm>
            <a:off x="6620561" y="12255774"/>
            <a:ext cx="1352913" cy="461665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Bruno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Hyska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Ian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Murnane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feld 1">
            <a:extLst>
              <a:ext uri="{FF2B5EF4-FFF2-40B4-BE49-F238E27FC236}">
                <a16:creationId xmlns:a16="http://schemas.microsoft.com/office/drawing/2014/main" id="{805BEFF2-C201-64B5-44CC-192B0860B60B}"/>
              </a:ext>
            </a:extLst>
          </p:cNvPr>
          <p:cNvSpPr txBox="1"/>
          <p:nvPr/>
        </p:nvSpPr>
        <p:spPr>
          <a:xfrm>
            <a:off x="7849342" y="12241045"/>
            <a:ext cx="1352912" cy="461665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Elbek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Bakiev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Zaur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Gurbanli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0400D587-4954-5F2A-50F5-6764301F3FF1}"/>
              </a:ext>
            </a:extLst>
          </p:cNvPr>
          <p:cNvCxnSpPr>
            <a:cxnSpLocks/>
          </p:cNvCxnSpPr>
          <p:nvPr/>
        </p:nvCxnSpPr>
        <p:spPr>
          <a:xfrm flipH="1">
            <a:off x="9315226" y="2763911"/>
            <a:ext cx="25856" cy="2796689"/>
          </a:xfrm>
          <a:prstGeom prst="line">
            <a:avLst/>
          </a:prstGeom>
          <a:ln w="57150">
            <a:solidFill>
              <a:srgbClr val="00A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FBF21794-E213-39BA-AE67-807CED42AA33}"/>
              </a:ext>
            </a:extLst>
          </p:cNvPr>
          <p:cNvCxnSpPr>
            <a:cxnSpLocks/>
          </p:cNvCxnSpPr>
          <p:nvPr/>
        </p:nvCxnSpPr>
        <p:spPr>
          <a:xfrm flipV="1">
            <a:off x="308610" y="1624427"/>
            <a:ext cx="9063990" cy="38464"/>
          </a:xfrm>
          <a:prstGeom prst="line">
            <a:avLst/>
          </a:prstGeom>
          <a:ln w="57150">
            <a:solidFill>
              <a:srgbClr val="00A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C4418F-8D26-4EC6-0F7E-EC8C4481E937}"/>
              </a:ext>
            </a:extLst>
          </p:cNvPr>
          <p:cNvGrpSpPr/>
          <p:nvPr/>
        </p:nvGrpSpPr>
        <p:grpSpPr>
          <a:xfrm>
            <a:off x="4840589" y="1682207"/>
            <a:ext cx="4677878" cy="3787239"/>
            <a:chOff x="8420552" y="4851773"/>
            <a:chExt cx="4677878" cy="35825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EE707D-D6FD-BD56-0E25-508E42FF5EB9}"/>
                </a:ext>
              </a:extLst>
            </p:cNvPr>
            <p:cNvSpPr txBox="1"/>
            <p:nvPr/>
          </p:nvSpPr>
          <p:spPr>
            <a:xfrm>
              <a:off x="8645788" y="8114105"/>
              <a:ext cx="4111690" cy="320260"/>
            </a:xfrm>
            <a:prstGeom prst="rect">
              <a:avLst/>
            </a:prstGeom>
            <a:solidFill>
              <a:srgbClr val="469A4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L" sz="1600">
                  <a:solidFill>
                    <a:schemeClr val="bg1"/>
                  </a:solidFill>
                </a:rPr>
                <a:t>Functions Diagram</a:t>
              </a:r>
            </a:p>
          </p:txBody>
        </p:sp>
        <p:pic>
          <p:nvPicPr>
            <p:cNvPr id="28" name="Picture 27" descr="A diagram of a road sign reading&#10;&#10;Description automatically generated with medium confidence">
              <a:extLst>
                <a:ext uri="{FF2B5EF4-FFF2-40B4-BE49-F238E27FC236}">
                  <a16:creationId xmlns:a16="http://schemas.microsoft.com/office/drawing/2014/main" id="{59E6756B-F5D4-8519-7FF1-0DF0100A7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20552" y="4851773"/>
              <a:ext cx="4677878" cy="2924202"/>
            </a:xfrm>
            <a:prstGeom prst="rect">
              <a:avLst/>
            </a:prstGeom>
          </p:spPr>
        </p:pic>
      </p:grp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92050CAB-F573-FBC1-9C09-2B8919239FFA}"/>
              </a:ext>
            </a:extLst>
          </p:cNvPr>
          <p:cNvCxnSpPr>
            <a:cxnSpLocks/>
          </p:cNvCxnSpPr>
          <p:nvPr/>
        </p:nvCxnSpPr>
        <p:spPr>
          <a:xfrm>
            <a:off x="9341082" y="1624427"/>
            <a:ext cx="0" cy="1873153"/>
          </a:xfrm>
          <a:prstGeom prst="line">
            <a:avLst/>
          </a:prstGeom>
          <a:ln w="57150">
            <a:solidFill>
              <a:srgbClr val="00A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85B39B7B-E7A8-B881-5FE8-7EC1072217CE}"/>
              </a:ext>
            </a:extLst>
          </p:cNvPr>
          <p:cNvCxnSpPr>
            <a:cxnSpLocks/>
          </p:cNvCxnSpPr>
          <p:nvPr/>
        </p:nvCxnSpPr>
        <p:spPr>
          <a:xfrm>
            <a:off x="323062" y="5530607"/>
            <a:ext cx="8986503" cy="0"/>
          </a:xfrm>
          <a:prstGeom prst="line">
            <a:avLst/>
          </a:prstGeom>
          <a:ln w="57150">
            <a:solidFill>
              <a:srgbClr val="00A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D2E53F2D-FA6D-6011-56F6-FA04BD28E6EF}"/>
              </a:ext>
            </a:extLst>
          </p:cNvPr>
          <p:cNvCxnSpPr>
            <a:cxnSpLocks/>
          </p:cNvCxnSpPr>
          <p:nvPr/>
        </p:nvCxnSpPr>
        <p:spPr>
          <a:xfrm flipH="1">
            <a:off x="335937" y="5508790"/>
            <a:ext cx="6490" cy="2251620"/>
          </a:xfrm>
          <a:prstGeom prst="line">
            <a:avLst/>
          </a:prstGeom>
          <a:ln w="57150">
            <a:solidFill>
              <a:srgbClr val="00A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864B6F00-1D13-4A0A-7F16-A32345987359}"/>
              </a:ext>
            </a:extLst>
          </p:cNvPr>
          <p:cNvCxnSpPr>
            <a:cxnSpLocks/>
          </p:cNvCxnSpPr>
          <p:nvPr/>
        </p:nvCxnSpPr>
        <p:spPr>
          <a:xfrm flipH="1">
            <a:off x="308610" y="7760410"/>
            <a:ext cx="9077325" cy="0"/>
          </a:xfrm>
          <a:prstGeom prst="line">
            <a:avLst/>
          </a:prstGeom>
          <a:ln w="57150">
            <a:solidFill>
              <a:srgbClr val="00A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3499271D-16FD-CD14-3C88-414BEB57713C}"/>
              </a:ext>
            </a:extLst>
          </p:cNvPr>
          <p:cNvCxnSpPr>
            <a:cxnSpLocks/>
          </p:cNvCxnSpPr>
          <p:nvPr/>
        </p:nvCxnSpPr>
        <p:spPr>
          <a:xfrm flipH="1">
            <a:off x="9351660" y="7734564"/>
            <a:ext cx="25856" cy="2796689"/>
          </a:xfrm>
          <a:prstGeom prst="line">
            <a:avLst/>
          </a:prstGeom>
          <a:ln w="57150">
            <a:solidFill>
              <a:srgbClr val="00A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18C10D-0213-224C-9E94-832AC1AC4D43}"/>
              </a:ext>
            </a:extLst>
          </p:cNvPr>
          <p:cNvGrpSpPr/>
          <p:nvPr/>
        </p:nvGrpSpPr>
        <p:grpSpPr>
          <a:xfrm>
            <a:off x="4877023" y="8182645"/>
            <a:ext cx="4714491" cy="3585384"/>
            <a:chOff x="8573101" y="1815004"/>
            <a:chExt cx="4582357" cy="3641685"/>
          </a:xfrm>
        </p:grpSpPr>
        <p:pic>
          <p:nvPicPr>
            <p:cNvPr id="23" name="Picture 22" descr="A picture containing text, receipt, diagram, font&#10;&#10;Description automatically generated">
              <a:extLst>
                <a:ext uri="{FF2B5EF4-FFF2-40B4-BE49-F238E27FC236}">
                  <a16:creationId xmlns:a16="http://schemas.microsoft.com/office/drawing/2014/main" id="{FD1B5B46-B2F7-A00B-23AD-F64B0008E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73101" y="1815004"/>
              <a:ext cx="4582357" cy="331491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F68F0-1485-0034-BC4B-72B9631ACBDF}"/>
                </a:ext>
              </a:extLst>
            </p:cNvPr>
            <p:cNvSpPr txBox="1"/>
            <p:nvPr/>
          </p:nvSpPr>
          <p:spPr>
            <a:xfrm>
              <a:off x="8735341" y="5118135"/>
              <a:ext cx="4110965" cy="338554"/>
            </a:xfrm>
            <a:prstGeom prst="rect">
              <a:avLst/>
            </a:prstGeom>
            <a:solidFill>
              <a:srgbClr val="469A4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L" sz="1600">
                  <a:solidFill>
                    <a:schemeClr val="bg1"/>
                  </a:solidFill>
                </a:rPr>
                <a:t>Active Structure Diagram</a:t>
              </a:r>
            </a:p>
          </p:txBody>
        </p:sp>
      </p:grp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D8530610-7DCE-C345-5998-4A88373B70EC}"/>
              </a:ext>
            </a:extLst>
          </p:cNvPr>
          <p:cNvCxnSpPr>
            <a:cxnSpLocks/>
          </p:cNvCxnSpPr>
          <p:nvPr/>
        </p:nvCxnSpPr>
        <p:spPr>
          <a:xfrm>
            <a:off x="9372600" y="8404860"/>
            <a:ext cx="0" cy="3463687"/>
          </a:xfrm>
          <a:prstGeom prst="line">
            <a:avLst/>
          </a:prstGeom>
          <a:ln w="57150">
            <a:solidFill>
              <a:srgbClr val="00AC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>
            <a:extLst>
              <a:ext uri="{FF2B5EF4-FFF2-40B4-BE49-F238E27FC236}">
                <a16:creationId xmlns:a16="http://schemas.microsoft.com/office/drawing/2014/main" id="{CE8A5632-0756-2CCC-360D-4E636F076760}"/>
              </a:ext>
            </a:extLst>
          </p:cNvPr>
          <p:cNvCxnSpPr/>
          <p:nvPr/>
        </p:nvCxnSpPr>
        <p:spPr>
          <a:xfrm flipH="1">
            <a:off x="273353" y="11868547"/>
            <a:ext cx="9061238" cy="0"/>
          </a:xfrm>
          <a:prstGeom prst="straightConnector1">
            <a:avLst/>
          </a:prstGeom>
          <a:ln w="57150">
            <a:solidFill>
              <a:srgbClr val="00AC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Star: 7 Points 1070">
            <a:extLst>
              <a:ext uri="{FF2B5EF4-FFF2-40B4-BE49-F238E27FC236}">
                <a16:creationId xmlns:a16="http://schemas.microsoft.com/office/drawing/2014/main" id="{6B11BA09-CDBB-65BB-FE2A-E32D134A1341}"/>
              </a:ext>
            </a:extLst>
          </p:cNvPr>
          <p:cNvSpPr/>
          <p:nvPr/>
        </p:nvSpPr>
        <p:spPr>
          <a:xfrm>
            <a:off x="203797" y="1573108"/>
            <a:ext cx="190954" cy="173253"/>
          </a:xfrm>
          <a:prstGeom prst="star7">
            <a:avLst/>
          </a:prstGeom>
          <a:solidFill>
            <a:srgbClr val="00AC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2" name="Star: 7 Points 1071">
            <a:extLst>
              <a:ext uri="{FF2B5EF4-FFF2-40B4-BE49-F238E27FC236}">
                <a16:creationId xmlns:a16="http://schemas.microsoft.com/office/drawing/2014/main" id="{745AC960-8D9A-2FAE-BC3F-EB0BAD16B712}"/>
              </a:ext>
            </a:extLst>
          </p:cNvPr>
          <p:cNvSpPr/>
          <p:nvPr/>
        </p:nvSpPr>
        <p:spPr>
          <a:xfrm>
            <a:off x="9239114" y="1544028"/>
            <a:ext cx="190954" cy="173253"/>
          </a:xfrm>
          <a:prstGeom prst="star7">
            <a:avLst/>
          </a:prstGeom>
          <a:solidFill>
            <a:srgbClr val="00AC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3" name="Star: 7 Points 1072">
            <a:extLst>
              <a:ext uri="{FF2B5EF4-FFF2-40B4-BE49-F238E27FC236}">
                <a16:creationId xmlns:a16="http://schemas.microsoft.com/office/drawing/2014/main" id="{458A8448-0E46-5973-D239-D0A3547B95C3}"/>
              </a:ext>
            </a:extLst>
          </p:cNvPr>
          <p:cNvSpPr/>
          <p:nvPr/>
        </p:nvSpPr>
        <p:spPr>
          <a:xfrm>
            <a:off x="9208775" y="5444950"/>
            <a:ext cx="190954" cy="173253"/>
          </a:xfrm>
          <a:prstGeom prst="star7">
            <a:avLst/>
          </a:prstGeom>
          <a:solidFill>
            <a:srgbClr val="00AC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4" name="Star: 7 Points 1073">
            <a:extLst>
              <a:ext uri="{FF2B5EF4-FFF2-40B4-BE49-F238E27FC236}">
                <a16:creationId xmlns:a16="http://schemas.microsoft.com/office/drawing/2014/main" id="{E6D26D90-DD3B-ADE8-EF89-88E0E645CE00}"/>
              </a:ext>
            </a:extLst>
          </p:cNvPr>
          <p:cNvSpPr/>
          <p:nvPr/>
        </p:nvSpPr>
        <p:spPr>
          <a:xfrm>
            <a:off x="242613" y="5429360"/>
            <a:ext cx="190954" cy="173253"/>
          </a:xfrm>
          <a:prstGeom prst="star7">
            <a:avLst/>
          </a:prstGeom>
          <a:solidFill>
            <a:srgbClr val="00AC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6" name="Star: 7 Points 1075">
            <a:extLst>
              <a:ext uri="{FF2B5EF4-FFF2-40B4-BE49-F238E27FC236}">
                <a16:creationId xmlns:a16="http://schemas.microsoft.com/office/drawing/2014/main" id="{42371D22-348D-FFFF-C0E8-F7B989B09662}"/>
              </a:ext>
            </a:extLst>
          </p:cNvPr>
          <p:cNvSpPr/>
          <p:nvPr/>
        </p:nvSpPr>
        <p:spPr>
          <a:xfrm>
            <a:off x="242613" y="7657886"/>
            <a:ext cx="190954" cy="173253"/>
          </a:xfrm>
          <a:prstGeom prst="star7">
            <a:avLst/>
          </a:prstGeom>
          <a:solidFill>
            <a:srgbClr val="00AC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7" name="Star: 7 Points 1076">
            <a:extLst>
              <a:ext uri="{FF2B5EF4-FFF2-40B4-BE49-F238E27FC236}">
                <a16:creationId xmlns:a16="http://schemas.microsoft.com/office/drawing/2014/main" id="{F583B51D-B0EB-0BD6-6E9C-6527FF80D1DF}"/>
              </a:ext>
            </a:extLst>
          </p:cNvPr>
          <p:cNvSpPr/>
          <p:nvPr/>
        </p:nvSpPr>
        <p:spPr>
          <a:xfrm>
            <a:off x="9291950" y="7673783"/>
            <a:ext cx="190954" cy="173253"/>
          </a:xfrm>
          <a:prstGeom prst="star7">
            <a:avLst/>
          </a:prstGeom>
          <a:solidFill>
            <a:srgbClr val="00AC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9" name="Star: 7 Points 1078">
            <a:extLst>
              <a:ext uri="{FF2B5EF4-FFF2-40B4-BE49-F238E27FC236}">
                <a16:creationId xmlns:a16="http://schemas.microsoft.com/office/drawing/2014/main" id="{8E5A2F36-9165-8B51-5D1F-B29399B0E907}"/>
              </a:ext>
            </a:extLst>
          </p:cNvPr>
          <p:cNvSpPr/>
          <p:nvPr/>
        </p:nvSpPr>
        <p:spPr>
          <a:xfrm>
            <a:off x="9270205" y="11767680"/>
            <a:ext cx="190954" cy="173253"/>
          </a:xfrm>
          <a:prstGeom prst="star7">
            <a:avLst/>
          </a:prstGeom>
          <a:solidFill>
            <a:srgbClr val="00AC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2C91016-E5C5-6BFD-F0C4-4457411377A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09127" y="-142435"/>
              <a:ext cx="1517712" cy="1593597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517712" cy="1593597"/>
                    </a:xfrm>
                    <a:prstGeom prst="rect">
                      <a:avLst/>
                    </a:prstGeom>
                  </am3d:spPr>
                  <am3d:camera>
                    <am3d:pos x="0" y="0" z="686190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000" d="1000000"/>
                    <am3d:preTrans dx="-5040000" dy="-14687999" dz="55439998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951" ay="-3334104" az="-994898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9730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2C91016-E5C5-6BFD-F0C4-445741137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09127" y="-142435"/>
                <a:ext cx="1517712" cy="159359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91A87C-D10E-3FB7-4CF6-7844BBFC04DA}"/>
              </a:ext>
            </a:extLst>
          </p:cNvPr>
          <p:cNvSpPr txBox="1"/>
          <p:nvPr/>
        </p:nvSpPr>
        <p:spPr>
          <a:xfrm>
            <a:off x="321723" y="925246"/>
            <a:ext cx="2832100" cy="56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2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Summer School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2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Mechatronic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3894624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3">
            <a:extLst>
              <a:ext uri="{FF2B5EF4-FFF2-40B4-BE49-F238E27FC236}">
                <a16:creationId xmlns:a16="http://schemas.microsoft.com/office/drawing/2014/main" id="{8F9C8451-B549-66BC-C364-2B25BC2B8657}"/>
              </a:ext>
            </a:extLst>
          </p:cNvPr>
          <p:cNvSpPr/>
          <p:nvPr/>
        </p:nvSpPr>
        <p:spPr>
          <a:xfrm>
            <a:off x="537001" y="9122068"/>
            <a:ext cx="8598571" cy="2934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5320" tIns="76680" rIns="85320" bIns="4248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CustomShape 3">
            <a:extLst>
              <a:ext uri="{FF2B5EF4-FFF2-40B4-BE49-F238E27FC236}">
                <a16:creationId xmlns:a16="http://schemas.microsoft.com/office/drawing/2014/main" id="{79A0C263-15DB-E7DE-2B41-AAE2C7D8A4A1}"/>
              </a:ext>
            </a:extLst>
          </p:cNvPr>
          <p:cNvSpPr/>
          <p:nvPr/>
        </p:nvSpPr>
        <p:spPr>
          <a:xfrm>
            <a:off x="528267" y="6222025"/>
            <a:ext cx="8598571" cy="24211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5320" tIns="76680" rIns="85320" bIns="4248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CustomShape 3">
            <a:extLst>
              <a:ext uri="{FF2B5EF4-FFF2-40B4-BE49-F238E27FC236}">
                <a16:creationId xmlns:a16="http://schemas.microsoft.com/office/drawing/2014/main" id="{DA5C8A62-DA79-57F6-7614-5C5BE21CA0E3}"/>
              </a:ext>
            </a:extLst>
          </p:cNvPr>
          <p:cNvSpPr/>
          <p:nvPr/>
        </p:nvSpPr>
        <p:spPr>
          <a:xfrm>
            <a:off x="519534" y="2060585"/>
            <a:ext cx="5651178" cy="36867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5320" tIns="76680" rIns="85320" bIns="4248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A54814-A15D-4C91-824F-6E06457FFFD6}"/>
              </a:ext>
            </a:extLst>
          </p:cNvPr>
          <p:cNvSpPr txBox="1"/>
          <p:nvPr/>
        </p:nvSpPr>
        <p:spPr>
          <a:xfrm>
            <a:off x="3241366" y="363285"/>
            <a:ext cx="3801355" cy="8763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Cognitive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Behaviour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Precision Farming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89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645D9B-D7DB-E436-9628-D343B27E11C8}"/>
              </a:ext>
            </a:extLst>
          </p:cNvPr>
          <p:cNvCxnSpPr>
            <a:cxnSpLocks/>
          </p:cNvCxnSpPr>
          <p:nvPr/>
        </p:nvCxnSpPr>
        <p:spPr>
          <a:xfrm flipV="1">
            <a:off x="279664" y="1547246"/>
            <a:ext cx="9041873" cy="401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60E6F1C-D3D4-D569-B57A-6F84E06ECA71}"/>
              </a:ext>
            </a:extLst>
          </p:cNvPr>
          <p:cNvCxnSpPr>
            <a:cxnSpLocks/>
          </p:cNvCxnSpPr>
          <p:nvPr/>
        </p:nvCxnSpPr>
        <p:spPr>
          <a:xfrm flipV="1">
            <a:off x="273353" y="12186571"/>
            <a:ext cx="9041873" cy="401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11A34B-0D14-F93C-4756-8AD6D27CA8AB}"/>
              </a:ext>
            </a:extLst>
          </p:cNvPr>
          <p:cNvSpPr txBox="1"/>
          <p:nvPr/>
        </p:nvSpPr>
        <p:spPr>
          <a:xfrm>
            <a:off x="321723" y="925246"/>
            <a:ext cx="2832100" cy="56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2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Summer School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2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Mechatronic Systems Engineering</a:t>
            </a:r>
          </a:p>
        </p:txBody>
      </p:sp>
      <p:pic>
        <p:nvPicPr>
          <p:cNvPr id="1026" name="Picture 2" descr="Logo des Ministeriums für Wirtschaft, Industrie, Klimaschutz und Energie">
            <a:extLst>
              <a:ext uri="{FF2B5EF4-FFF2-40B4-BE49-F238E27FC236}">
                <a16:creationId xmlns:a16="http://schemas.microsoft.com/office/drawing/2014/main" id="{16585AEB-77F2-8E80-863F-C192569D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62" y="12317289"/>
            <a:ext cx="2043491" cy="4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FC742D59-F31A-762C-20E2-C801BABA7418}"/>
              </a:ext>
            </a:extLst>
          </p:cNvPr>
          <p:cNvSpPr txBox="1"/>
          <p:nvPr/>
        </p:nvSpPr>
        <p:spPr>
          <a:xfrm>
            <a:off x="7962314" y="12197326"/>
            <a:ext cx="1352912" cy="461665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Elbek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Bakiev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Zaur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Gurbanli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A58B27-5F2E-F091-9F7F-68B61A700E52}"/>
              </a:ext>
            </a:extLst>
          </p:cNvPr>
          <p:cNvGraphicFramePr>
            <a:graphicFrameLocks noGrp="1"/>
          </p:cNvGraphicFramePr>
          <p:nvPr/>
        </p:nvGraphicFramePr>
        <p:xfrm>
          <a:off x="714399" y="4111928"/>
          <a:ext cx="5286450" cy="1399416"/>
        </p:xfrm>
        <a:graphic>
          <a:graphicData uri="http://schemas.openxmlformats.org/drawingml/2006/table">
            <a:tbl>
              <a:tblPr firstRow="1" firstCol="1" bandRow="1"/>
              <a:tblGrid>
                <a:gridCol w="1672929">
                  <a:extLst>
                    <a:ext uri="{9D8B030D-6E8A-4147-A177-3AD203B41FA5}">
                      <a16:colId xmlns:a16="http://schemas.microsoft.com/office/drawing/2014/main" val="2829788492"/>
                    </a:ext>
                  </a:extLst>
                </a:gridCol>
                <a:gridCol w="1821053">
                  <a:extLst>
                    <a:ext uri="{9D8B030D-6E8A-4147-A177-3AD203B41FA5}">
                      <a16:colId xmlns:a16="http://schemas.microsoft.com/office/drawing/2014/main" val="3186889091"/>
                    </a:ext>
                  </a:extLst>
                </a:gridCol>
                <a:gridCol w="1792468">
                  <a:extLst>
                    <a:ext uri="{9D8B030D-6E8A-4147-A177-3AD203B41FA5}">
                      <a16:colId xmlns:a16="http://schemas.microsoft.com/office/drawing/2014/main" val="2776283142"/>
                    </a:ext>
                  </a:extLst>
                </a:gridCol>
              </a:tblGrid>
              <a:tr h="233236">
                <a:tc>
                  <a:txBody>
                    <a:bodyPr/>
                    <a:lstStyle/>
                    <a:p>
                      <a:pPr algn="l"/>
                      <a:endParaRPr lang="en-AZ" sz="11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b="1" kern="0">
                          <a:solidFill>
                            <a:srgbClr val="0070C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Res</a:t>
                      </a:r>
                      <a:r>
                        <a:rPr lang="en-GB" sz="1100" b="1" kern="0">
                          <a:solidFill>
                            <a:srgbClr val="0070C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N</a:t>
                      </a:r>
                      <a:r>
                        <a:rPr lang="en-AZ" sz="1100" b="1" kern="0">
                          <a:solidFill>
                            <a:srgbClr val="0070C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et</a:t>
                      </a:r>
                      <a:r>
                        <a:rPr lang="en-GB" sz="1100" b="1" kern="0">
                          <a:solidFill>
                            <a:srgbClr val="0070C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-</a:t>
                      </a:r>
                      <a:r>
                        <a:rPr lang="en-AZ" sz="1100" b="1" kern="0">
                          <a:solidFill>
                            <a:srgbClr val="0070C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18</a:t>
                      </a:r>
                      <a:endParaRPr lang="en-AZ" sz="1100" kern="100">
                        <a:solidFill>
                          <a:srgbClr val="0070C0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b="1" ker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Res</a:t>
                      </a:r>
                      <a:r>
                        <a:rPr lang="en-GB" sz="1100" b="1" ker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N</a:t>
                      </a:r>
                      <a:r>
                        <a:rPr lang="en-AZ" sz="1100" b="1" ker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et</a:t>
                      </a:r>
                      <a:r>
                        <a:rPr lang="en-GB" sz="1100" b="1" ker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-</a:t>
                      </a:r>
                      <a:r>
                        <a:rPr lang="en-AZ" sz="1100" b="1" ker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34</a:t>
                      </a:r>
                      <a:endParaRPr lang="en-AZ" sz="1100" kern="100">
                        <a:solidFill>
                          <a:srgbClr val="00B050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48247"/>
                  </a:ext>
                </a:extLst>
              </a:tr>
              <a:tr h="2332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100" b="1" ker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Model D</a:t>
                      </a:r>
                      <a:r>
                        <a:rPr lang="en-AZ" sz="1100" b="1" ker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epth</a:t>
                      </a:r>
                      <a:endParaRPr lang="en-AZ" sz="1100" kern="1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kern="0">
                          <a:solidFill>
                            <a:srgbClr val="0070C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18 layers</a:t>
                      </a:r>
                      <a:endParaRPr lang="en-AZ" sz="1100" kern="100">
                        <a:solidFill>
                          <a:srgbClr val="0070C0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ker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34 layers</a:t>
                      </a:r>
                      <a:endParaRPr lang="en-AZ" sz="1100" kern="100">
                        <a:solidFill>
                          <a:srgbClr val="00B050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66418"/>
                  </a:ext>
                </a:extLst>
              </a:tr>
              <a:tr h="2332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b="1" ker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Dataset size</a:t>
                      </a:r>
                      <a:endParaRPr lang="en-AZ" sz="1100" kern="1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kern="0">
                          <a:solidFill>
                            <a:srgbClr val="0070C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better with small datasets</a:t>
                      </a:r>
                      <a:endParaRPr lang="en-AZ" sz="1100" kern="100">
                        <a:solidFill>
                          <a:srgbClr val="0070C0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ker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better with large datasets</a:t>
                      </a:r>
                      <a:endParaRPr lang="en-AZ" sz="1100" kern="100">
                        <a:solidFill>
                          <a:srgbClr val="00B050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462167"/>
                  </a:ext>
                </a:extLst>
              </a:tr>
              <a:tr h="2332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b="1" ker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Complexity of the Road</a:t>
                      </a:r>
                      <a:endParaRPr lang="en-AZ" sz="1100" kern="1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kern="0">
                          <a:solidFill>
                            <a:srgbClr val="0070C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better on less detailed road</a:t>
                      </a:r>
                      <a:endParaRPr lang="en-AZ" sz="1100" kern="100">
                        <a:solidFill>
                          <a:srgbClr val="0070C0"/>
                        </a:solidFill>
                        <a:effectLst/>
                        <a:latin typeface="Times New Roman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ker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better on detailed roads</a:t>
                      </a:r>
                      <a:endParaRPr lang="en-AZ" sz="1100" kern="100">
                        <a:solidFill>
                          <a:srgbClr val="00B050"/>
                        </a:solidFill>
                        <a:effectLst/>
                        <a:latin typeface="Times New Roman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931399"/>
                  </a:ext>
                </a:extLst>
              </a:tr>
              <a:tr h="2332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b="1" ker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Training time</a:t>
                      </a:r>
                      <a:endParaRPr lang="en-AZ" sz="1100" kern="1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kern="0">
                          <a:solidFill>
                            <a:srgbClr val="0070C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less required</a:t>
                      </a:r>
                      <a:endParaRPr lang="en-AZ" sz="1100" kern="100">
                        <a:solidFill>
                          <a:srgbClr val="0070C0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kern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more required</a:t>
                      </a:r>
                      <a:endParaRPr lang="en-AZ" sz="1100" kern="100">
                        <a:solidFill>
                          <a:srgbClr val="00B050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966271"/>
                  </a:ext>
                </a:extLst>
              </a:tr>
              <a:tr h="23323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b="1" ker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Computational Resources</a:t>
                      </a:r>
                      <a:endParaRPr lang="en-AZ" sz="1100" kern="1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kern="0">
                          <a:solidFill>
                            <a:srgbClr val="0070C0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Calibri"/>
                        </a:rPr>
                        <a:t>less required</a:t>
                      </a:r>
                      <a:endParaRPr lang="en-AZ" sz="1100" kern="100">
                        <a:solidFill>
                          <a:srgbClr val="0070C0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AZ" sz="1100" ker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more required</a:t>
                      </a:r>
                      <a:endParaRPr lang="en-GB" sz="1100" kern="1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D3C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736055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AF749B79-2381-E8CE-53FF-5D90650BB9FA}"/>
              </a:ext>
            </a:extLst>
          </p:cNvPr>
          <p:cNvGrpSpPr/>
          <p:nvPr/>
        </p:nvGrpSpPr>
        <p:grpSpPr>
          <a:xfrm rot="16200000">
            <a:off x="5791218" y="2668669"/>
            <a:ext cx="4018334" cy="2120313"/>
            <a:chOff x="647201" y="1796483"/>
            <a:chExt cx="3375609" cy="1638000"/>
          </a:xfrm>
        </p:grpSpPr>
        <p:pic>
          <p:nvPicPr>
            <p:cNvPr id="24" name="Picture 23" descr="A picture containing sketch, diagram, design&#10;&#10;Description automatically generated">
              <a:extLst>
                <a:ext uri="{FF2B5EF4-FFF2-40B4-BE49-F238E27FC236}">
                  <a16:creationId xmlns:a16="http://schemas.microsoft.com/office/drawing/2014/main" id="{854E5C53-E020-EA31-CDEC-963BFD5A4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01" y="1796483"/>
              <a:ext cx="3375608" cy="1638000"/>
            </a:xfrm>
            <a:prstGeom prst="rect">
              <a:avLst/>
            </a:prstGeom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CEFEB7-0143-CE09-D2A3-664DB2A0DB89}"/>
                </a:ext>
              </a:extLst>
            </p:cNvPr>
            <p:cNvSpPr/>
            <p:nvPr/>
          </p:nvSpPr>
          <p:spPr>
            <a:xfrm>
              <a:off x="647202" y="1796483"/>
              <a:ext cx="3375608" cy="163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Z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DC4DF1-231A-EE43-2428-0DDF2774785A}"/>
              </a:ext>
            </a:extLst>
          </p:cNvPr>
          <p:cNvGrpSpPr/>
          <p:nvPr/>
        </p:nvGrpSpPr>
        <p:grpSpPr>
          <a:xfrm>
            <a:off x="714399" y="2182717"/>
            <a:ext cx="5286451" cy="1725091"/>
            <a:chOff x="-99577" y="-2047359"/>
            <a:chExt cx="5287056" cy="1725091"/>
          </a:xfrm>
        </p:grpSpPr>
        <p:pic>
          <p:nvPicPr>
            <p:cNvPr id="12" name="Picture 11" descr="A picture containing screenshot, window, line, sky&#10;&#10;Description automatically generated">
              <a:extLst>
                <a:ext uri="{FF2B5EF4-FFF2-40B4-BE49-F238E27FC236}">
                  <a16:creationId xmlns:a16="http://schemas.microsoft.com/office/drawing/2014/main" id="{8B4FD737-68A1-4E70-F1B5-5E7375A29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577" y="-2047359"/>
              <a:ext cx="1715959" cy="1725091"/>
            </a:xfrm>
            <a:prstGeom prst="rect">
              <a:avLst/>
            </a:prstGeom>
          </p:spPr>
        </p:pic>
        <p:pic>
          <p:nvPicPr>
            <p:cNvPr id="13" name="Picture 12" descr="A picture containing screenshot, sky, window, outdoor&#10;&#10;Description automatically generated">
              <a:extLst>
                <a:ext uri="{FF2B5EF4-FFF2-40B4-BE49-F238E27FC236}">
                  <a16:creationId xmlns:a16="http://schemas.microsoft.com/office/drawing/2014/main" id="{82F4FB66-A3A5-3912-9302-95061BDA7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394" y="-2028329"/>
              <a:ext cx="1715085" cy="170605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45BDAB7-5721-9558-EB42-F116973B9EEE}"/>
                </a:ext>
              </a:extLst>
            </p:cNvPr>
            <p:cNvCxnSpPr>
              <a:cxnSpLocks/>
            </p:cNvCxnSpPr>
            <p:nvPr/>
          </p:nvCxnSpPr>
          <p:spPr>
            <a:xfrm>
              <a:off x="1607974" y="-1175302"/>
              <a:ext cx="18644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Box 4">
              <a:extLst>
                <a:ext uri="{FF2B5EF4-FFF2-40B4-BE49-F238E27FC236}">
                  <a16:creationId xmlns:a16="http://schemas.microsoft.com/office/drawing/2014/main" id="{1FD6E89B-CF33-0428-B0E5-85044842694B}"/>
                </a:ext>
              </a:extLst>
            </p:cNvPr>
            <p:cNvSpPr txBox="1"/>
            <p:nvPr/>
          </p:nvSpPr>
          <p:spPr>
            <a:xfrm>
              <a:off x="1927974" y="-1412893"/>
              <a:ext cx="1206953" cy="462187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prstClr val="black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custGeom>
                      <a:avLst/>
                      <a:gdLst>
                        <a:gd name="connsiteX0" fmla="*/ 0 w 765810"/>
                        <a:gd name="connsiteY0" fmla="*/ 0 h 310515"/>
                        <a:gd name="connsiteX1" fmla="*/ 382905 w 765810"/>
                        <a:gd name="connsiteY1" fmla="*/ 0 h 310515"/>
                        <a:gd name="connsiteX2" fmla="*/ 765810 w 765810"/>
                        <a:gd name="connsiteY2" fmla="*/ 0 h 310515"/>
                        <a:gd name="connsiteX3" fmla="*/ 765810 w 765810"/>
                        <a:gd name="connsiteY3" fmla="*/ 310515 h 310515"/>
                        <a:gd name="connsiteX4" fmla="*/ 375247 w 765810"/>
                        <a:gd name="connsiteY4" fmla="*/ 310515 h 310515"/>
                        <a:gd name="connsiteX5" fmla="*/ 0 w 765810"/>
                        <a:gd name="connsiteY5" fmla="*/ 310515 h 310515"/>
                        <a:gd name="connsiteX6" fmla="*/ 0 w 765810"/>
                        <a:gd name="connsiteY6" fmla="*/ 0 h 310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65810" h="310515" fill="none" extrusionOk="0">
                          <a:moveTo>
                            <a:pt x="0" y="0"/>
                          </a:moveTo>
                          <a:cubicBezTo>
                            <a:pt x="186860" y="-14939"/>
                            <a:pt x="241723" y="12299"/>
                            <a:pt x="382905" y="0"/>
                          </a:cubicBezTo>
                          <a:cubicBezTo>
                            <a:pt x="524087" y="-12299"/>
                            <a:pt x="672858" y="33688"/>
                            <a:pt x="765810" y="0"/>
                          </a:cubicBezTo>
                          <a:cubicBezTo>
                            <a:pt x="795270" y="137752"/>
                            <a:pt x="760708" y="189983"/>
                            <a:pt x="765810" y="310515"/>
                          </a:cubicBezTo>
                          <a:cubicBezTo>
                            <a:pt x="642680" y="313936"/>
                            <a:pt x="482478" y="293666"/>
                            <a:pt x="375247" y="310515"/>
                          </a:cubicBezTo>
                          <a:cubicBezTo>
                            <a:pt x="268016" y="327364"/>
                            <a:pt x="165556" y="268098"/>
                            <a:pt x="0" y="310515"/>
                          </a:cubicBezTo>
                          <a:cubicBezTo>
                            <a:pt x="-5169" y="201004"/>
                            <a:pt x="30438" y="140653"/>
                            <a:pt x="0" y="0"/>
                          </a:cubicBezTo>
                          <a:close/>
                        </a:path>
                        <a:path w="765810" h="310515" stroke="0" extrusionOk="0">
                          <a:moveTo>
                            <a:pt x="0" y="0"/>
                          </a:moveTo>
                          <a:cubicBezTo>
                            <a:pt x="124213" y="-28400"/>
                            <a:pt x="205005" y="13602"/>
                            <a:pt x="398221" y="0"/>
                          </a:cubicBezTo>
                          <a:cubicBezTo>
                            <a:pt x="591437" y="-13602"/>
                            <a:pt x="672513" y="42440"/>
                            <a:pt x="765810" y="0"/>
                          </a:cubicBezTo>
                          <a:cubicBezTo>
                            <a:pt x="793236" y="91848"/>
                            <a:pt x="731667" y="183238"/>
                            <a:pt x="765810" y="310515"/>
                          </a:cubicBezTo>
                          <a:cubicBezTo>
                            <a:pt x="598171" y="319045"/>
                            <a:pt x="468818" y="274126"/>
                            <a:pt x="375247" y="310515"/>
                          </a:cubicBezTo>
                          <a:cubicBezTo>
                            <a:pt x="281676" y="346904"/>
                            <a:pt x="140586" y="274000"/>
                            <a:pt x="0" y="310515"/>
                          </a:cubicBezTo>
                          <a:cubicBezTo>
                            <a:pt x="-26282" y="165917"/>
                            <a:pt x="9312" y="1087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Green</a:t>
              </a:r>
              <a:r>
                <a:rPr kumimoji="0" lang="en-US" sz="120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: Target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Red</a:t>
              </a:r>
              <a:r>
                <a:rPr kumimoji="0" lang="en-US" sz="1200" b="0" i="0" u="none" strike="noStrike" kern="1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: Prediction</a:t>
              </a:r>
              <a:endParaRPr kumimoji="0" lang="en-AZ" sz="1200" b="0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5CD7478-4E66-C2AF-56D9-4286CAC82E34}"/>
              </a:ext>
              <a:ext uri="{147F2762-F138-4A5C-976F-8EAC2B608ADB}">
                <a16:predDERef xmlns:a16="http://schemas.microsoft.com/office/drawing/2014/main" pred="{8034FFD8-6E13-4E14-9494-96E8FBDBAC96}"/>
              </a:ext>
            </a:extLst>
          </p:cNvPr>
          <p:cNvGraphicFramePr>
            <a:graphicFrameLocks/>
          </p:cNvGraphicFramePr>
          <p:nvPr/>
        </p:nvGraphicFramePr>
        <p:xfrm>
          <a:off x="4285961" y="9238092"/>
          <a:ext cx="4574581" cy="2678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CC0DDF40-232B-1D49-1336-1A39C220A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79" y="9145208"/>
            <a:ext cx="3262952" cy="2879930"/>
          </a:xfrm>
          <a:prstGeom prst="rect">
            <a:avLst/>
          </a:prstGeom>
        </p:spPr>
      </p:pic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59AFD919-C414-4849-9E16-0E0426F19BEC}"/>
              </a:ext>
            </a:extLst>
          </p:cNvPr>
          <p:cNvGraphicFramePr>
            <a:graphicFrameLocks/>
          </p:cNvGraphicFramePr>
          <p:nvPr/>
        </p:nvGraphicFramePr>
        <p:xfrm>
          <a:off x="714399" y="6296740"/>
          <a:ext cx="4055055" cy="225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9F4A9EE8-71DC-524D-A77B-9916D3077715}"/>
              </a:ext>
            </a:extLst>
          </p:cNvPr>
          <p:cNvGraphicFramePr>
            <a:graphicFrameLocks/>
          </p:cNvGraphicFramePr>
          <p:nvPr/>
        </p:nvGraphicFramePr>
        <p:xfrm>
          <a:off x="4831747" y="6265756"/>
          <a:ext cx="4028795" cy="2278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0" name="Textfeld 1">
            <a:extLst>
              <a:ext uri="{FF2B5EF4-FFF2-40B4-BE49-F238E27FC236}">
                <a16:creationId xmlns:a16="http://schemas.microsoft.com/office/drawing/2014/main" id="{FA3E0223-D26B-B5DC-C120-8D3892483E4F}"/>
              </a:ext>
            </a:extLst>
          </p:cNvPr>
          <p:cNvSpPr txBox="1"/>
          <p:nvPr/>
        </p:nvSpPr>
        <p:spPr>
          <a:xfrm>
            <a:off x="6813898" y="12198077"/>
            <a:ext cx="1352913" cy="461665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Bruno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Hyska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Ian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Murnane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feld 1">
            <a:extLst>
              <a:ext uri="{FF2B5EF4-FFF2-40B4-BE49-F238E27FC236}">
                <a16:creationId xmlns:a16="http://schemas.microsoft.com/office/drawing/2014/main" id="{EF389C48-EF1D-5F4D-F22E-3C6C2B657378}"/>
              </a:ext>
            </a:extLst>
          </p:cNvPr>
          <p:cNvSpPr txBox="1"/>
          <p:nvPr/>
        </p:nvSpPr>
        <p:spPr>
          <a:xfrm>
            <a:off x="5460029" y="12206621"/>
            <a:ext cx="1528528" cy="461665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Authors</a:t>
            </a:r>
            <a:r>
              <a:rPr kumimoji="0" lang="de-DE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Furkan Ali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Yurdakul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178F10B9-00CF-56F1-0983-938E4A650F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09127" y="-142435"/>
              <a:ext cx="1517712" cy="159359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17712" cy="1593597"/>
                    </a:xfrm>
                    <a:prstGeom prst="rect">
                      <a:avLst/>
                    </a:prstGeom>
                  </am3d:spPr>
                  <am3d:camera>
                    <am3d:pos x="0" y="0" z="686190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000" d="1000000"/>
                    <am3d:preTrans dx="-5040000" dy="-14687999" dz="55439998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951" ay="-3334104" az="-994898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730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178F10B9-00CF-56F1-0983-938E4A650F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09127" y="-142435"/>
                <a:ext cx="1517712" cy="1593597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CustomShape 3">
            <a:extLst>
              <a:ext uri="{FF2B5EF4-FFF2-40B4-BE49-F238E27FC236}">
                <a16:creationId xmlns:a16="http://schemas.microsoft.com/office/drawing/2014/main" id="{820FC123-CF4B-A17E-86D4-9DACC8ED8B30}"/>
              </a:ext>
            </a:extLst>
          </p:cNvPr>
          <p:cNvSpPr/>
          <p:nvPr/>
        </p:nvSpPr>
        <p:spPr>
          <a:xfrm>
            <a:off x="515167" y="1725201"/>
            <a:ext cx="5659911" cy="334019"/>
          </a:xfrm>
          <a:prstGeom prst="rect">
            <a:avLst/>
          </a:prstGeom>
          <a:solidFill>
            <a:srgbClr val="009D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5320" tIns="76680" rIns="85320" bIns="4248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Autonomous Driving - Model Training</a:t>
            </a:r>
            <a:endParaRPr kumimoji="0" lang="en-US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CustomShape 3">
            <a:extLst>
              <a:ext uri="{FF2B5EF4-FFF2-40B4-BE49-F238E27FC236}">
                <a16:creationId xmlns:a16="http://schemas.microsoft.com/office/drawing/2014/main" id="{CB5856B3-AC8D-0766-DE6F-57FE22A8C082}"/>
              </a:ext>
            </a:extLst>
          </p:cNvPr>
          <p:cNvSpPr/>
          <p:nvPr/>
        </p:nvSpPr>
        <p:spPr>
          <a:xfrm>
            <a:off x="519533" y="5870303"/>
            <a:ext cx="8607305" cy="348671"/>
          </a:xfrm>
          <a:prstGeom prst="rect">
            <a:avLst/>
          </a:prstGeom>
          <a:solidFill>
            <a:srgbClr val="009D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5320" tIns="76680" rIns="85320" bIns="4248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 Accuracy</a:t>
            </a:r>
            <a:endParaRPr kumimoji="0" lang="en-US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CustomShape 3">
            <a:extLst>
              <a:ext uri="{FF2B5EF4-FFF2-40B4-BE49-F238E27FC236}">
                <a16:creationId xmlns:a16="http://schemas.microsoft.com/office/drawing/2014/main" id="{E298A5C1-3753-8EA3-C827-BF8AAB3E1F8D}"/>
              </a:ext>
            </a:extLst>
          </p:cNvPr>
          <p:cNvSpPr/>
          <p:nvPr/>
        </p:nvSpPr>
        <p:spPr>
          <a:xfrm>
            <a:off x="528267" y="8773397"/>
            <a:ext cx="8607305" cy="348671"/>
          </a:xfrm>
          <a:prstGeom prst="rect">
            <a:avLst/>
          </a:prstGeom>
          <a:solidFill>
            <a:srgbClr val="01AB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5320" tIns="76680" rIns="85320" bIns="4248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Signage – Image Classification</a:t>
            </a:r>
            <a:endParaRPr kumimoji="0" lang="en-US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DD7E9A5-96A1-1829-D5C9-C01ECD9BEB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7" y="14316"/>
            <a:ext cx="3173717" cy="9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0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2D524B4-1861-6AA0-D7AC-F14422B9B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7" y="14316"/>
            <a:ext cx="3173717" cy="90754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9A54814-A15D-4C91-824F-6E06457FFFD6}"/>
              </a:ext>
            </a:extLst>
          </p:cNvPr>
          <p:cNvSpPr txBox="1"/>
          <p:nvPr/>
        </p:nvSpPr>
        <p:spPr>
          <a:xfrm>
            <a:off x="2958219" y="298830"/>
            <a:ext cx="3910129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err="1">
                <a:solidFill>
                  <a:schemeClr val="tx2">
                    <a:lumMod val="75000"/>
                  </a:schemeClr>
                </a:solidFill>
                <a:latin typeface="Trebuchet MS" panose="020B0603020202020204" pitchFamily="34" charset="0"/>
              </a:rPr>
              <a:t>Mechatronic</a:t>
            </a:r>
            <a:r>
              <a:rPr lang="de-DE" sz="2800" b="1" dirty="0">
                <a:solidFill>
                  <a:schemeClr val="tx2">
                    <a:lumMod val="75000"/>
                  </a:schemeClr>
                </a:solidFill>
                <a:latin typeface="Trebuchet MS" panose="020B0603020202020204" pitchFamily="34" charset="0"/>
              </a:rPr>
              <a:t> UML</a:t>
            </a:r>
            <a:br>
              <a:rPr lang="de-DE" sz="2800" b="1" dirty="0">
                <a:solidFill>
                  <a:schemeClr val="tx2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de-DE" sz="1400" b="1" dirty="0">
                <a:solidFill>
                  <a:schemeClr val="tx2">
                    <a:lumMod val="75000"/>
                  </a:schemeClr>
                </a:solidFill>
                <a:latin typeface="Trebuchet MS" panose="020B0603020202020204" pitchFamily="34" charset="0"/>
              </a:rPr>
              <a:t>Precision Farming</a:t>
            </a:r>
            <a:endParaRPr lang="de-DE" sz="1400" b="1" dirty="0">
              <a:latin typeface="Trebuchet MS" panose="020B0603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645D9B-D7DB-E436-9628-D343B27E11C8}"/>
              </a:ext>
            </a:extLst>
          </p:cNvPr>
          <p:cNvCxnSpPr>
            <a:cxnSpLocks/>
          </p:cNvCxnSpPr>
          <p:nvPr/>
        </p:nvCxnSpPr>
        <p:spPr>
          <a:xfrm flipV="1">
            <a:off x="279664" y="1547246"/>
            <a:ext cx="9041873" cy="401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60E6F1C-D3D4-D569-B57A-6F84E06ECA71}"/>
              </a:ext>
            </a:extLst>
          </p:cNvPr>
          <p:cNvCxnSpPr>
            <a:cxnSpLocks/>
          </p:cNvCxnSpPr>
          <p:nvPr/>
        </p:nvCxnSpPr>
        <p:spPr>
          <a:xfrm flipV="1">
            <a:off x="273353" y="12186571"/>
            <a:ext cx="9041873" cy="401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 des Ministeriums für Wirtschaft, Industrie, Klimaschutz und Energie">
            <a:extLst>
              <a:ext uri="{FF2B5EF4-FFF2-40B4-BE49-F238E27FC236}">
                <a16:creationId xmlns:a16="http://schemas.microsoft.com/office/drawing/2014/main" id="{16585AEB-77F2-8E80-863F-C192569D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62" y="12317289"/>
            <a:ext cx="2043491" cy="4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feld 1">
            <a:extLst>
              <a:ext uri="{FF2B5EF4-FFF2-40B4-BE49-F238E27FC236}">
                <a16:creationId xmlns:a16="http://schemas.microsoft.com/office/drawing/2014/main" id="{7EFC12A0-9417-559E-B66C-CAEFBFA2A4B1}"/>
              </a:ext>
            </a:extLst>
          </p:cNvPr>
          <p:cNvSpPr txBox="1"/>
          <p:nvPr/>
        </p:nvSpPr>
        <p:spPr>
          <a:xfrm>
            <a:off x="5460029" y="12206621"/>
            <a:ext cx="1528528" cy="461665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Authors</a:t>
            </a:r>
            <a:r>
              <a:rPr kumimoji="0" lang="de-DE" sz="12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Furkan Ali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Yurdakul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feld 1">
            <a:extLst>
              <a:ext uri="{FF2B5EF4-FFF2-40B4-BE49-F238E27FC236}">
                <a16:creationId xmlns:a16="http://schemas.microsoft.com/office/drawing/2014/main" id="{FA281056-ECCB-D956-FF7F-DDD42E876702}"/>
              </a:ext>
            </a:extLst>
          </p:cNvPr>
          <p:cNvSpPr txBox="1"/>
          <p:nvPr/>
        </p:nvSpPr>
        <p:spPr>
          <a:xfrm>
            <a:off x="6813898" y="12198077"/>
            <a:ext cx="1352913" cy="461665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Bruno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Hyska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Ian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Murnane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feld 1">
            <a:extLst>
              <a:ext uri="{FF2B5EF4-FFF2-40B4-BE49-F238E27FC236}">
                <a16:creationId xmlns:a16="http://schemas.microsoft.com/office/drawing/2014/main" id="{22EF9570-B83D-EEC9-3476-AA000D847496}"/>
              </a:ext>
            </a:extLst>
          </p:cNvPr>
          <p:cNvSpPr txBox="1"/>
          <p:nvPr/>
        </p:nvSpPr>
        <p:spPr>
          <a:xfrm>
            <a:off x="7962314" y="12197326"/>
            <a:ext cx="1352912" cy="461665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Elbek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Bakiev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Zaur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Gurbanli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62815C-01EA-ABBE-3248-7093BCC7B678}"/>
              </a:ext>
            </a:extLst>
          </p:cNvPr>
          <p:cNvSpPr txBox="1"/>
          <p:nvPr/>
        </p:nvSpPr>
        <p:spPr>
          <a:xfrm>
            <a:off x="321723" y="925246"/>
            <a:ext cx="2832100" cy="56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2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Summer School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22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Mechatronic Systems Engineering</a:t>
            </a: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93A57745-B668-CD06-36EE-4AF577299ED7}"/>
              </a:ext>
            </a:extLst>
          </p:cNvPr>
          <p:cNvSpPr/>
          <p:nvPr/>
        </p:nvSpPr>
        <p:spPr>
          <a:xfrm>
            <a:off x="492707" y="4861797"/>
            <a:ext cx="8607305" cy="348671"/>
          </a:xfrm>
          <a:prstGeom prst="rect">
            <a:avLst/>
          </a:prstGeom>
          <a:solidFill>
            <a:srgbClr val="01ABE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5320" tIns="76680" rIns="85320" bIns="42480" anchor="b">
            <a:noAutofit/>
          </a:bodyPr>
          <a:lstStyle/>
          <a:p>
            <a:pPr marL="0" marR="0" lvl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600" b="1" spc="-1">
                <a:solidFill>
                  <a:srgbClr val="FFFFFF"/>
                </a:solidFill>
                <a:latin typeface="Arial"/>
              </a:rPr>
              <a:t>UPPAAL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15DA2D24-236D-7953-4671-896BEB5283A2}"/>
              </a:ext>
            </a:extLst>
          </p:cNvPr>
          <p:cNvSpPr/>
          <p:nvPr/>
        </p:nvSpPr>
        <p:spPr>
          <a:xfrm>
            <a:off x="495826" y="1780903"/>
            <a:ext cx="8607305" cy="348671"/>
          </a:xfrm>
          <a:prstGeom prst="rect">
            <a:avLst/>
          </a:prstGeom>
          <a:solidFill>
            <a:srgbClr val="009D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5320" tIns="76680" rIns="85320" bIns="42480" anchor="b">
            <a:noAutofit/>
          </a:bodyPr>
          <a:lstStyle/>
          <a:p>
            <a:pPr algn="ctr">
              <a:defRPr/>
            </a:pPr>
            <a:r>
              <a:rPr lang="en-US" sz="1600" b="1" spc="-1">
                <a:solidFill>
                  <a:srgbClr val="FFFFFF"/>
                </a:solidFill>
                <a:latin typeface="Arial"/>
              </a:rPr>
              <a:t>Component diagram</a:t>
            </a:r>
            <a:endParaRPr lang="en-US">
              <a:ea typeface="+mn-ea"/>
              <a:cs typeface="+mn-cs"/>
            </a:endParaRPr>
          </a:p>
        </p:txBody>
      </p:sp>
      <p:pic>
        <p:nvPicPr>
          <p:cNvPr id="4" name="Picture 3" descr="A diagram of a plant&#10;&#10;Description automatically generated with medium confidence">
            <a:extLst>
              <a:ext uri="{FF2B5EF4-FFF2-40B4-BE49-F238E27FC236}">
                <a16:creationId xmlns:a16="http://schemas.microsoft.com/office/drawing/2014/main" id="{A302DAFB-6EE3-FF2E-2081-4E35B2EB7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20" y="2129574"/>
            <a:ext cx="3528128" cy="2728964"/>
          </a:xfrm>
          <a:prstGeom prst="rect">
            <a:avLst/>
          </a:prstGeom>
        </p:spPr>
      </p:pic>
      <p:pic>
        <p:nvPicPr>
          <p:cNvPr id="8" name="Picture 7" descr="A diagram of a plant&#10;&#10;Description automatically generated with medium confidence">
            <a:extLst>
              <a:ext uri="{FF2B5EF4-FFF2-40B4-BE49-F238E27FC236}">
                <a16:creationId xmlns:a16="http://schemas.microsoft.com/office/drawing/2014/main" id="{D9FF9C27-0F69-E588-A932-05201DC43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53" y="2129574"/>
            <a:ext cx="3528128" cy="2728964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C747286-0A92-A1EB-0DD3-B5648CCD7E8E}"/>
              </a:ext>
            </a:extLst>
          </p:cNvPr>
          <p:cNvCxnSpPr/>
          <p:nvPr/>
        </p:nvCxnSpPr>
        <p:spPr>
          <a:xfrm rot="16200000" flipH="1">
            <a:off x="3723640" y="3119120"/>
            <a:ext cx="2062480" cy="558800"/>
          </a:xfrm>
          <a:prstGeom prst="curvedConnector3">
            <a:avLst/>
          </a:prstGeom>
          <a:ln w="28575">
            <a:gradFill flip="none" rotWithShape="1">
              <a:gsLst>
                <a:gs pos="0">
                  <a:srgbClr val="00ACE6"/>
                </a:gs>
                <a:gs pos="100000">
                  <a:srgbClr val="469A48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CB43D7CB-DB4C-777B-D4CE-4861C5753B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09127" y="-142435"/>
              <a:ext cx="1517712" cy="159359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17712" cy="1593597"/>
                    </a:xfrm>
                    <a:prstGeom prst="rect">
                      <a:avLst/>
                    </a:prstGeom>
                  </am3d:spPr>
                  <am3d:camera>
                    <am3d:pos x="0" y="0" z="686190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000" d="1000000"/>
                    <am3d:preTrans dx="-5040000" dy="-14687999" dz="55439998"/>
                    <am3d:scale>
                      <am3d:sx n="1000000" d="1000000"/>
                      <am3d:sy n="1000000" d="1000000"/>
                      <am3d:sz n="1000000" d="1000000"/>
                    </am3d:scale>
                    <am3d:rot ax="9777951" ay="-3334104" az="-99489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9730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CB43D7CB-DB4C-777B-D4CE-4861C5753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09127" y="-142435"/>
                <a:ext cx="1517712" cy="1593597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4A681F8-8609-475E-35AE-F2733E7F83E7}"/>
              </a:ext>
            </a:extLst>
          </p:cNvPr>
          <p:cNvGrpSpPr/>
          <p:nvPr/>
        </p:nvGrpSpPr>
        <p:grpSpPr>
          <a:xfrm>
            <a:off x="6082661" y="10170019"/>
            <a:ext cx="2766017" cy="1925934"/>
            <a:chOff x="6082661" y="10170019"/>
            <a:chExt cx="2766017" cy="192593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5282B9-21E0-A479-2C9E-C32B0E01936E}"/>
                </a:ext>
              </a:extLst>
            </p:cNvPr>
            <p:cNvSpPr txBox="1"/>
            <p:nvPr/>
          </p:nvSpPr>
          <p:spPr>
            <a:xfrm>
              <a:off x="6082661" y="11809671"/>
              <a:ext cx="2571620" cy="28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L" sz="1200" b="1" dirty="0"/>
                <a:t>Weeder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EA603D8-59C2-D028-0C7F-57A7FA85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2028" y="10170019"/>
              <a:ext cx="2716650" cy="161890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1DE2F8-C21E-7ADB-0D16-C72BC62F4631}"/>
              </a:ext>
            </a:extLst>
          </p:cNvPr>
          <p:cNvGrpSpPr/>
          <p:nvPr/>
        </p:nvGrpSpPr>
        <p:grpSpPr>
          <a:xfrm>
            <a:off x="6051321" y="8161164"/>
            <a:ext cx="2765082" cy="2006051"/>
            <a:chOff x="6051321" y="8161164"/>
            <a:chExt cx="2765082" cy="2006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ABBB8A-C1F0-A9EC-9BF2-7492288631A7}"/>
                </a:ext>
              </a:extLst>
            </p:cNvPr>
            <p:cNvSpPr txBox="1"/>
            <p:nvPr/>
          </p:nvSpPr>
          <p:spPr>
            <a:xfrm>
              <a:off x="6051321" y="9890216"/>
              <a:ext cx="2634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L" sz="1200" b="1" dirty="0"/>
                <a:t>Protector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9C73E1-AA43-DDF6-D1D2-B4E3E60C6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64302" y="8161164"/>
              <a:ext cx="2652101" cy="174116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896898-D736-7A5C-D8B2-E3D059E1524E}"/>
              </a:ext>
            </a:extLst>
          </p:cNvPr>
          <p:cNvGrpSpPr/>
          <p:nvPr/>
        </p:nvGrpSpPr>
        <p:grpSpPr>
          <a:xfrm>
            <a:off x="5460030" y="5450446"/>
            <a:ext cx="3855196" cy="2463044"/>
            <a:chOff x="5440873" y="5290575"/>
            <a:chExt cx="3855196" cy="246304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C8DDC3-18B1-1789-D005-F62E5B354EC6}"/>
                </a:ext>
              </a:extLst>
            </p:cNvPr>
            <p:cNvSpPr txBox="1"/>
            <p:nvPr/>
          </p:nvSpPr>
          <p:spPr>
            <a:xfrm>
              <a:off x="5440873" y="7476620"/>
              <a:ext cx="38551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Vehicle</a:t>
              </a:r>
              <a:endParaRPr lang="en-AL" sz="1200" b="1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DDD636B-F998-EC17-9767-7BEFD3F38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0295" y="5290575"/>
              <a:ext cx="2556351" cy="215525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168224-ED5A-B169-D8AC-535ED90584ED}"/>
              </a:ext>
            </a:extLst>
          </p:cNvPr>
          <p:cNvGrpSpPr/>
          <p:nvPr/>
        </p:nvGrpSpPr>
        <p:grpSpPr>
          <a:xfrm>
            <a:off x="606006" y="8743026"/>
            <a:ext cx="4674081" cy="3441616"/>
            <a:chOff x="824706" y="8333899"/>
            <a:chExt cx="4658233" cy="33834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C77927-0881-F7B1-FD17-ECBDD15BF056}"/>
                </a:ext>
              </a:extLst>
            </p:cNvPr>
            <p:cNvSpPr txBox="1"/>
            <p:nvPr/>
          </p:nvSpPr>
          <p:spPr>
            <a:xfrm>
              <a:off x="1174405" y="11440387"/>
              <a:ext cx="3958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L" sz="1200" b="1" dirty="0"/>
                <a:t>Observer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195ADCF-EE22-823F-D97C-E1D7517EF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4706" y="8333899"/>
              <a:ext cx="4658233" cy="303820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BD161B-0B19-427D-DA56-306697A6EF22}"/>
              </a:ext>
            </a:extLst>
          </p:cNvPr>
          <p:cNvGrpSpPr/>
          <p:nvPr/>
        </p:nvGrpSpPr>
        <p:grpSpPr>
          <a:xfrm>
            <a:off x="253411" y="5450446"/>
            <a:ext cx="5405330" cy="3341045"/>
            <a:chOff x="399729" y="5321863"/>
            <a:chExt cx="4984653" cy="30383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DEF96D-18AF-C37C-D544-5C2FB27ECE43}"/>
                </a:ext>
              </a:extLst>
            </p:cNvPr>
            <p:cNvSpPr txBox="1"/>
            <p:nvPr/>
          </p:nvSpPr>
          <p:spPr>
            <a:xfrm>
              <a:off x="399729" y="8083220"/>
              <a:ext cx="4984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L" sz="1200" b="1" dirty="0"/>
                <a:t>Track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C85796-D15A-194F-F0B6-0FECEF22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5491" y="5321863"/>
              <a:ext cx="3633127" cy="2701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9648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BCECC31614244B82AE30FF7A837C6" ma:contentTypeVersion="9" ma:contentTypeDescription="Create a new document." ma:contentTypeScope="" ma:versionID="6f9e111be6056e614dfef41fa078d8c4">
  <xsd:schema xmlns:xsd="http://www.w3.org/2001/XMLSchema" xmlns:xs="http://www.w3.org/2001/XMLSchema" xmlns:p="http://schemas.microsoft.com/office/2006/metadata/properties" xmlns:ns2="02eef5b0-2002-4122-be9d-d3940e914a5b" xmlns:ns3="fdf81ee5-20de-48ab-b30c-47e16f8464fb" targetNamespace="http://schemas.microsoft.com/office/2006/metadata/properties" ma:root="true" ma:fieldsID="119ffd2e1d08086d7c619cf188ada953" ns2:_="" ns3:_="">
    <xsd:import namespace="02eef5b0-2002-4122-be9d-d3940e914a5b"/>
    <xsd:import namespace="fdf81ee5-20de-48ab-b30c-47e16f8464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eef5b0-2002-4122-be9d-d3940e914a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b2170c6a-3c1e-44b5-95ed-5ceb41d8bc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f81ee5-20de-48ab-b30c-47e16f8464f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e9c8176-2a3f-4e3a-a741-e5dfb46dd278}" ma:internalName="TaxCatchAll" ma:showField="CatchAllData" ma:web="fdf81ee5-20de-48ab-b30c-47e16f8464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2eef5b0-2002-4122-be9d-d3940e914a5b">
      <Terms xmlns="http://schemas.microsoft.com/office/infopath/2007/PartnerControls"/>
    </lcf76f155ced4ddcb4097134ff3c332f>
    <TaxCatchAll xmlns="fdf81ee5-20de-48ab-b30c-47e16f8464fb" xsi:nil="true"/>
  </documentManagement>
</p:properties>
</file>

<file path=customXml/itemProps1.xml><?xml version="1.0" encoding="utf-8"?>
<ds:datastoreItem xmlns:ds="http://schemas.openxmlformats.org/officeDocument/2006/customXml" ds:itemID="{C39317B1-B5C1-4A06-863B-7584790B452A}">
  <ds:schemaRefs>
    <ds:schemaRef ds:uri="02eef5b0-2002-4122-be9d-d3940e914a5b"/>
    <ds:schemaRef ds:uri="fdf81ee5-20de-48ab-b30c-47e16f8464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92E925E-59B8-4E89-81B0-7E4576C257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C5A599-62B4-401B-8173-F9726D0D8DCF}">
  <ds:schemaRefs>
    <ds:schemaRef ds:uri="http://schemas.openxmlformats.org/package/2006/metadata/core-properties"/>
    <ds:schemaRef ds:uri="02eef5b0-2002-4122-be9d-d3940e914a5b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fdf81ee5-20de-48ab-b30c-47e16f8464f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222</TotalTime>
  <Words>172</Words>
  <Application>Microsoft Macintosh PowerPoint</Application>
  <PresentationFormat>A3 Paper (297x420 mm)</PresentationFormat>
  <Paragraphs>67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Wormland, Andreas</dc:creator>
  <cp:lastModifiedBy>Elbek Bakiev</cp:lastModifiedBy>
  <cp:revision>25</cp:revision>
  <dcterms:created xsi:type="dcterms:W3CDTF">2021-07-15T10:01:35Z</dcterms:created>
  <dcterms:modified xsi:type="dcterms:W3CDTF">2023-06-22T21:06:03Z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0x010100B3BBCECC31614244B82AE30FF7A837C6</vt:lpwstr>
  </property>
  <property fmtid="{D5CDD505-2E9C-101B-9397-08002B2CF9AE}" pid="3" name="MediaServiceImageTags">
    <vt:lpwstr/>
  </property>
</Properties>
</file>